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王漢宗特黑體" charset="-12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954" y="-2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9806225" y="1933924"/>
            <a:ext cx="6099945" cy="6419153"/>
          </a:xfrm>
          <a:custGeom>
            <a:avLst/>
            <a:gdLst/>
            <a:ahLst/>
            <a:cxnLst/>
            <a:rect l="l" t="t" r="r" b="b"/>
            <a:pathLst>
              <a:path w="6099945" h="6419153">
                <a:moveTo>
                  <a:pt x="0" y="0"/>
                </a:moveTo>
                <a:lnTo>
                  <a:pt x="6099946" y="0"/>
                </a:lnTo>
                <a:lnTo>
                  <a:pt x="6099946" y="6419152"/>
                </a:lnTo>
                <a:lnTo>
                  <a:pt x="0" y="641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54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4734" y="4275939"/>
            <a:ext cx="687095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60"/>
              </a:lnSpc>
            </a:pPr>
            <a:r>
              <a:rPr lang="en-US" sz="8000" b="1" spc="-512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機構名稱</a:t>
            </a:r>
            <a:endParaRPr lang="en-US" sz="8000" b="1" spc="-512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2146" y="1933924"/>
            <a:ext cx="7510758" cy="1403024"/>
            <a:chOff x="0" y="0"/>
            <a:chExt cx="1978142" cy="369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8142" cy="369521"/>
            </a:xfrm>
            <a:custGeom>
              <a:avLst/>
              <a:gdLst/>
              <a:ahLst/>
              <a:cxnLst/>
              <a:rect l="l" t="t" r="r" b="b"/>
              <a:pathLst>
                <a:path w="1978142" h="369521">
                  <a:moveTo>
                    <a:pt x="0" y="0"/>
                  </a:moveTo>
                  <a:lnTo>
                    <a:pt x="1978142" y="0"/>
                  </a:lnTo>
                  <a:lnTo>
                    <a:pt x="1978142" y="369521"/>
                  </a:lnTo>
                  <a:lnTo>
                    <a:pt x="0" y="369521"/>
                  </a:lnTo>
                  <a:close/>
                </a:path>
              </a:pathLst>
            </a:custGeom>
            <a:solidFill>
              <a:srgbClr val="F1F1F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978142" cy="445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新細明體" pitchFamily="18" charset="-120"/>
                <a:ea typeface="新細明體" pitchFamily="18" charset="-12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7269" y="7805896"/>
            <a:ext cx="4053932" cy="109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1"/>
              </a:lnSpc>
            </a:pPr>
            <a:r>
              <a:rPr lang="en-US" sz="3204" spc="134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申請人：(姓名)</a:t>
            </a:r>
          </a:p>
          <a:p>
            <a:pPr marL="0" lvl="0" indent="0" algn="l">
              <a:lnSpc>
                <a:spcPts val="4101"/>
              </a:lnSpc>
              <a:spcBef>
                <a:spcPct val="0"/>
              </a:spcBef>
            </a:pPr>
            <a:r>
              <a:rPr lang="en-US" sz="3204" spc="134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申請日期：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806225" y="1933924"/>
            <a:ext cx="6099945" cy="6419153"/>
            <a:chOff x="0" y="0"/>
            <a:chExt cx="8133260" cy="855887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31483" r="31483"/>
            <a:stretch>
              <a:fillRect/>
            </a:stretch>
          </p:blipFill>
          <p:spPr>
            <a:xfrm>
              <a:off x="0" y="0"/>
              <a:ext cx="8133260" cy="8558870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923662" y="1947608"/>
            <a:ext cx="6584950" cy="132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39"/>
              </a:lnSpc>
              <a:spcBef>
                <a:spcPct val="0"/>
              </a:spcBef>
            </a:pPr>
            <a:r>
              <a:rPr lang="en-US" sz="3599" spc="359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花蓮縣長期照顧家庭托顧機構</a:t>
            </a:r>
            <a:endParaRPr lang="en-US" sz="3599" spc="359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r">
              <a:lnSpc>
                <a:spcPts val="5039"/>
              </a:lnSpc>
              <a:spcBef>
                <a:spcPct val="0"/>
              </a:spcBef>
            </a:pPr>
            <a:r>
              <a:rPr lang="en-US" sz="3599" spc="359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籌設立申請計畫</a:t>
            </a:r>
            <a:r>
              <a:rPr lang="zh-TW" altLang="en-US" sz="3599" spc="359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簡報</a:t>
            </a:r>
            <a:r>
              <a:rPr lang="en-US" sz="3599" spc="359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  <a:endParaRPr lang="en-US" sz="3599" spc="359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137976" y="4470269"/>
            <a:ext cx="364482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spc="409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機構外觀照片</a:t>
            </a:r>
            <a:endParaRPr lang="en-US" sz="4099" spc="409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1187" y="647700"/>
            <a:ext cx="8263261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99"/>
              </a:lnSpc>
              <a:spcBef>
                <a:spcPct val="0"/>
              </a:spcBef>
            </a:pPr>
            <a:r>
              <a:rPr lang="en-US" sz="9999" b="1" spc="-639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結語</a:t>
            </a:r>
            <a:endParaRPr lang="en-US" sz="9999" b="1" spc="-639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00955" y="2552700"/>
            <a:ext cx="4532637" cy="4926780"/>
          </a:xfrm>
          <a:custGeom>
            <a:avLst/>
            <a:gdLst/>
            <a:ahLst/>
            <a:cxnLst/>
            <a:rect l="l" t="t" r="r" b="b"/>
            <a:pathLst>
              <a:path w="4532637" h="4926780">
                <a:moveTo>
                  <a:pt x="0" y="0"/>
                </a:moveTo>
                <a:lnTo>
                  <a:pt x="4532637" y="0"/>
                </a:lnTo>
                <a:lnTo>
                  <a:pt x="4532637" y="4926779"/>
                </a:lnTo>
                <a:lnTo>
                  <a:pt x="0" y="4926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09595" y="876300"/>
            <a:ext cx="6145835" cy="1524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49"/>
              </a:lnSpc>
              <a:spcBef>
                <a:spcPct val="0"/>
              </a:spcBef>
            </a:pPr>
            <a:r>
              <a:rPr lang="zh-TW" altLang="en-US" sz="9249" b="1" spc="2525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報告完畢</a:t>
            </a:r>
            <a:endParaRPr lang="en-US" sz="9249" b="1" spc="2525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71498" y="7353300"/>
            <a:ext cx="6629400" cy="1524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49"/>
              </a:lnSpc>
              <a:spcBef>
                <a:spcPct val="0"/>
              </a:spcBef>
            </a:pPr>
            <a:r>
              <a:rPr lang="en-US" sz="9249" b="1" spc="2525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歡迎指教</a:t>
            </a:r>
            <a:endParaRPr lang="en-US" sz="9249" b="1" spc="2525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322852" y="1139458"/>
            <a:ext cx="528069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861" spc="286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申請人及機構基本資料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30781" y="897698"/>
            <a:ext cx="166562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  <a:spcBef>
                <a:spcPct val="0"/>
              </a:spcBef>
            </a:pPr>
            <a:r>
              <a:rPr lang="zh-TW" altLang="en-US" sz="5029" dirty="0" smtClean="0">
                <a:solidFill>
                  <a:srgbClr val="545454">
                    <a:alpha val="29804"/>
                  </a:srgbClr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一</a:t>
            </a:r>
            <a:endParaRPr lang="en-US" sz="5029" dirty="0">
              <a:solidFill>
                <a:srgbClr val="545454">
                  <a:alpha val="29804"/>
                </a:srgbClr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322852" y="2164039"/>
            <a:ext cx="450683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861" spc="286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籌設立進度規劃(甘特圖)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30781" y="1922279"/>
            <a:ext cx="166562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zh-TW" altLang="en-US" sz="5029" dirty="0" smtClean="0">
                <a:solidFill>
                  <a:srgbClr val="545454">
                    <a:alpha val="29804"/>
                  </a:srgbClr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二</a:t>
            </a:r>
            <a:endParaRPr lang="en-US" sz="5029" dirty="0">
              <a:solidFill>
                <a:srgbClr val="545454">
                  <a:alpha val="29804"/>
                </a:srgbClr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322852" y="3188620"/>
            <a:ext cx="429152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861" spc="286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籌設立背景與服務理念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30781" y="2946860"/>
            <a:ext cx="166562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  <a:spcBef>
                <a:spcPct val="0"/>
              </a:spcBef>
            </a:pPr>
            <a:r>
              <a:rPr lang="zh-TW" altLang="en-US" sz="5029" u="none" dirty="0" smtClean="0">
                <a:solidFill>
                  <a:srgbClr val="545454">
                    <a:alpha val="29804"/>
                  </a:srgbClr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三</a:t>
            </a:r>
            <a:endParaRPr lang="en-US" sz="5029" u="none" dirty="0">
              <a:solidFill>
                <a:srgbClr val="545454">
                  <a:alpha val="29804"/>
                </a:srgbClr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322852" y="4207002"/>
            <a:ext cx="429152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861" spc="286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人力培育及配置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30781" y="3965242"/>
            <a:ext cx="166562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  <a:spcBef>
                <a:spcPct val="0"/>
              </a:spcBef>
            </a:pPr>
            <a:r>
              <a:rPr lang="zh-TW" altLang="en-US" sz="5029" dirty="0" smtClean="0">
                <a:solidFill>
                  <a:srgbClr val="545454">
                    <a:alpha val="29804"/>
                  </a:srgbClr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四</a:t>
            </a:r>
            <a:endParaRPr lang="en-US" sz="5029" dirty="0">
              <a:solidFill>
                <a:srgbClr val="545454">
                  <a:alpha val="29804"/>
                </a:srgbClr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22852" y="5231583"/>
            <a:ext cx="528069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861" spc="286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場地環境安全規劃</a:t>
            </a:r>
            <a:endParaRPr lang="en-US" sz="2861" spc="286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430781" y="4989823"/>
            <a:ext cx="166562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  <a:spcBef>
                <a:spcPct val="0"/>
              </a:spcBef>
            </a:pPr>
            <a:r>
              <a:rPr lang="zh-TW" altLang="en-US" sz="5029" dirty="0" smtClean="0">
                <a:solidFill>
                  <a:srgbClr val="545454">
                    <a:alpha val="29804"/>
                  </a:srgbClr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五</a:t>
            </a:r>
            <a:endParaRPr lang="en-US" sz="5029" dirty="0">
              <a:solidFill>
                <a:srgbClr val="545454">
                  <a:alpha val="29804"/>
                </a:srgbClr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322852" y="6249965"/>
            <a:ext cx="450683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861" spc="286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服務地點與場地環境安全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30781" y="6008205"/>
            <a:ext cx="166562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  <a:spcBef>
                <a:spcPct val="0"/>
              </a:spcBef>
            </a:pPr>
            <a:r>
              <a:rPr lang="zh-TW" altLang="en-US" sz="5029" dirty="0" smtClean="0">
                <a:solidFill>
                  <a:srgbClr val="545454">
                    <a:alpha val="29804"/>
                  </a:srgbClr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六</a:t>
            </a:r>
            <a:endParaRPr lang="en-US" sz="5029" dirty="0">
              <a:solidFill>
                <a:srgbClr val="545454">
                  <a:alpha val="29804"/>
                </a:srgbClr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322852" y="7274546"/>
            <a:ext cx="429152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861" spc="286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服務對象與收托規劃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30781" y="7032786"/>
            <a:ext cx="166562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  <a:spcBef>
                <a:spcPct val="0"/>
              </a:spcBef>
            </a:pPr>
            <a:r>
              <a:rPr lang="zh-TW" altLang="en-US" sz="5029" dirty="0" smtClean="0">
                <a:solidFill>
                  <a:srgbClr val="545454">
                    <a:alpha val="29804"/>
                  </a:srgbClr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七</a:t>
            </a:r>
            <a:endParaRPr lang="en-US" sz="5029" dirty="0">
              <a:solidFill>
                <a:srgbClr val="545454">
                  <a:alpha val="29804"/>
                </a:srgbClr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028700" y="2010608"/>
            <a:ext cx="6099945" cy="6419153"/>
            <a:chOff x="0" y="0"/>
            <a:chExt cx="8133260" cy="855887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8133260" cy="8558870"/>
              <a:chOff x="0" y="0"/>
              <a:chExt cx="8133260" cy="8558870"/>
            </a:xfrm>
          </p:grpSpPr>
          <p:pic>
            <p:nvPicPr>
              <p:cNvPr id="22" name="Picture 22"/>
              <p:cNvPicPr>
                <a:picLocks noChangeAspect="1"/>
              </p:cNvPicPr>
              <p:nvPr/>
            </p:nvPicPr>
            <p:blipFill>
              <a:blip r:embed="rId2"/>
              <a:srcRect l="31483" r="31483"/>
              <a:stretch>
                <a:fillRect/>
              </a:stretch>
            </p:blipFill>
            <p:spPr>
              <a:xfrm>
                <a:off x="0" y="0"/>
                <a:ext cx="8133260" cy="8558870"/>
              </a:xfrm>
              <a:prstGeom prst="rect">
                <a:avLst/>
              </a:prstGeom>
            </p:spPr>
          </p:pic>
        </p:grpSp>
        <p:sp>
          <p:nvSpPr>
            <p:cNvPr id="23" name="TextBox 23"/>
            <p:cNvSpPr txBox="1"/>
            <p:nvPr/>
          </p:nvSpPr>
          <p:spPr>
            <a:xfrm>
              <a:off x="2683133" y="3504907"/>
              <a:ext cx="3054723" cy="988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39"/>
                </a:lnSpc>
                <a:spcBef>
                  <a:spcPct val="0"/>
                </a:spcBef>
              </a:pPr>
              <a:r>
                <a:rPr lang="en-US" sz="4099" spc="409">
                  <a:solidFill>
                    <a:srgbClr val="545454"/>
                  </a:solidFill>
                  <a:latin typeface="新細明體" pitchFamily="18" charset="-120"/>
                  <a:ea typeface="新細明體" pitchFamily="18" charset="-120"/>
                  <a:cs typeface="王漢宗特黑體"/>
                  <a:sym typeface="王漢宗特黑體"/>
                </a:rPr>
                <a:t>機構照片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478406" y="8002570"/>
            <a:ext cx="166562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  <a:spcBef>
                <a:spcPct val="0"/>
              </a:spcBef>
            </a:pPr>
            <a:r>
              <a:rPr lang="zh-TW" altLang="en-US" sz="5029" spc="467" dirty="0" smtClean="0">
                <a:solidFill>
                  <a:srgbClr val="545454">
                    <a:alpha val="29804"/>
                  </a:srgbClr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八</a:t>
            </a:r>
            <a:endParaRPr lang="en-US" sz="5029" spc="467" dirty="0">
              <a:solidFill>
                <a:srgbClr val="545454">
                  <a:alpha val="29804"/>
                </a:srgbClr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322852" y="8253858"/>
            <a:ext cx="429152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6"/>
              </a:lnSpc>
            </a:pPr>
            <a:r>
              <a:rPr lang="en-US" sz="2861" spc="286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財務規劃與經營管理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1187" y="451803"/>
            <a:ext cx="902881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9"/>
              </a:lnSpc>
              <a:spcBef>
                <a:spcPct val="0"/>
              </a:spcBef>
            </a:pPr>
            <a:r>
              <a:rPr lang="en-US" sz="6999" b="1" spc="-447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申請人及機構基本資料</a:t>
            </a:r>
            <a:endParaRPr lang="en-US" sz="6999" b="1" spc="-447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335" y="2280702"/>
            <a:ext cx="16732965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一、機構類型：</a:t>
            </a:r>
            <a:r>
              <a:rPr lang="en-US" sz="54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社區式長照</a:t>
            </a:r>
            <a:r>
              <a:rPr lang="zh-TW" altLang="en-US" sz="54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機</a:t>
            </a:r>
            <a:r>
              <a:rPr lang="en-US" sz="54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構</a:t>
            </a:r>
            <a:endParaRPr lang="en-US" sz="54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7000"/>
              </a:lnSpc>
            </a:pPr>
            <a:r>
              <a:rPr 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二、機構性質：個人設立</a:t>
            </a:r>
            <a:endParaRPr lang="en-US" sz="54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7000"/>
              </a:lnSpc>
            </a:pPr>
            <a:r>
              <a:rPr 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三、機構設立地點</a:t>
            </a:r>
            <a:r>
              <a:rPr lang="en-US" sz="54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/</a:t>
            </a:r>
            <a:r>
              <a:rPr 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或地號</a:t>
            </a:r>
            <a:r>
              <a:rPr lang="en-US" sz="54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：(</a:t>
            </a:r>
            <a:r>
              <a:rPr 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請填寫</a:t>
            </a:r>
            <a:r>
              <a:rPr lang="en-US" sz="54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</a:p>
          <a:p>
            <a:pPr>
              <a:lnSpc>
                <a:spcPts val="7000"/>
              </a:lnSpc>
            </a:pPr>
            <a:r>
              <a:rPr lang="zh-TW" altLang="en-US" sz="54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四、</a:t>
            </a:r>
            <a:r>
              <a:rPr lang="en-US" altLang="zh-TW" sz="54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建物型態</a:t>
            </a:r>
            <a:r>
              <a:rPr lang="en-US" altLang="zh-TW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（如住宅、透天、集合住宅等</a:t>
            </a:r>
            <a:r>
              <a:rPr lang="en-US" altLang="zh-TW" sz="54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）：</a:t>
            </a:r>
            <a:endParaRPr lang="en-US" sz="54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7000"/>
              </a:lnSpc>
            </a:pPr>
            <a:r>
              <a:rPr lang="zh-TW" alt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五</a:t>
            </a:r>
            <a:r>
              <a:rPr lang="en-US" sz="54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、</a:t>
            </a:r>
            <a:r>
              <a:rPr 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服務人數：社區式-家庭托顧</a:t>
            </a:r>
            <a:r>
              <a:rPr lang="en-US" sz="54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________人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zh-TW" alt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六</a:t>
            </a:r>
            <a:r>
              <a:rPr lang="en-US" sz="54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、</a:t>
            </a:r>
            <a:r>
              <a:rPr 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服務內容</a:t>
            </a:r>
            <a:r>
              <a:rPr lang="en-US" sz="54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：(</a:t>
            </a:r>
            <a:r>
              <a:rPr lang="en-US" sz="54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請填寫</a:t>
            </a:r>
            <a:r>
              <a:rPr lang="en-US" sz="54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1187" y="451803"/>
            <a:ext cx="8957046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9"/>
              </a:lnSpc>
              <a:spcBef>
                <a:spcPct val="0"/>
              </a:spcBef>
            </a:pPr>
            <a:r>
              <a:rPr lang="en-US" sz="6999" b="1" spc="-447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籌設立進度規劃</a:t>
            </a:r>
            <a:r>
              <a:rPr lang="en-US" sz="6999" b="1" spc="-447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(</a:t>
            </a:r>
            <a:r>
              <a:rPr lang="en-US" sz="6999" b="1" spc="-447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甘特圖</a:t>
            </a:r>
            <a:r>
              <a:rPr lang="en-US" sz="6999" b="1" spc="-447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6335" y="1826153"/>
            <a:ext cx="16732965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一、籌設立階段說明</a:t>
            </a:r>
            <a:endParaRPr lang="en-US" sz="50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二、</a:t>
            </a:r>
            <a:r>
              <a:rPr lang="en-US" sz="50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預計正式營運時間</a:t>
            </a:r>
            <a:r>
              <a:rPr lang="en-US" altLang="zh-TW" sz="50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:</a:t>
            </a:r>
            <a:r>
              <a:rPr lang="en-US" altLang="zh-TW" sz="5000" u="sng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   </a:t>
            </a:r>
            <a:r>
              <a:rPr lang="zh-TW" altLang="en-US" sz="5000" u="sng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年    月    日</a:t>
            </a:r>
            <a:endParaRPr lang="en-US" sz="5000" u="sng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1187" y="451803"/>
            <a:ext cx="912451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9"/>
              </a:lnSpc>
              <a:spcBef>
                <a:spcPct val="0"/>
              </a:spcBef>
            </a:pPr>
            <a:r>
              <a:rPr lang="en-US" sz="6999" b="1" spc="-447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籌設立背景與服務理念</a:t>
            </a:r>
            <a:endParaRPr lang="en-US" sz="6999" b="1" spc="-447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335" y="2280702"/>
            <a:ext cx="16732965" cy="450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一、設立緣由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：(</a:t>
            </a: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請說明籌設本家庭托顧機構之動機、背景與在地需求分析（如高齡人口、長照資源不足等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二、服務理念與核心價值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:(</a:t>
            </a: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請說明機構之服務理念，闡述照顧原則與服務態度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。)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1187" y="451803"/>
            <a:ext cx="826326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9"/>
              </a:lnSpc>
              <a:spcBef>
                <a:spcPct val="0"/>
              </a:spcBef>
            </a:pPr>
            <a:r>
              <a:rPr lang="en-US" sz="6999" b="1" spc="-447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人力培育及配置</a:t>
            </a:r>
            <a:endParaRPr lang="en-US" sz="6999" b="1" spc="-447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7518" y="1985026"/>
            <a:ext cx="16732965" cy="538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一、</a:t>
            </a:r>
            <a:r>
              <a:rPr lang="en-US" sz="50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請簡述</a:t>
            </a:r>
            <a:r>
              <a:rPr lang="zh-TW" altLang="en-US" sz="50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機構使用</a:t>
            </a:r>
            <a:r>
              <a:rPr lang="en-US" sz="50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替代照顧措施或替代人力</a:t>
            </a:r>
            <a:r>
              <a:rPr lang="en-US" sz="50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。</a:t>
            </a:r>
            <a:endParaRPr lang="en-US" sz="50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二、人力配置情形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(</a:t>
            </a: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請說明：機構負責人職責、</a:t>
            </a:r>
            <a:r>
              <a:rPr lang="en-US" sz="50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替代人力人選與</a:t>
            </a:r>
            <a:r>
              <a:rPr lang="zh-TW" altLang="en-US" sz="50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職責</a:t>
            </a:r>
            <a:r>
              <a:rPr lang="en-US" sz="50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規劃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三、人員資格與教育訓練規劃</a:t>
            </a:r>
            <a:endParaRPr lang="en-US" sz="50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四、人員管理制度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(</a:t>
            </a: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請說明：替代人力勞動契約、薪資制度、保險及相關福利措施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61187" y="451803"/>
            <a:ext cx="10990554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9"/>
              </a:lnSpc>
              <a:spcBef>
                <a:spcPct val="0"/>
              </a:spcBef>
            </a:pPr>
            <a:r>
              <a:rPr lang="en-US" sz="6999" b="1" spc="-447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場地環境安全規劃</a:t>
            </a:r>
            <a:endParaRPr lang="en-US" sz="6999" b="1" spc="-447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335" y="1376997"/>
            <a:ext cx="16732965" cy="909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zh-TW" altLang="en-US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一</a:t>
            </a:r>
            <a:r>
              <a:rPr lang="zh-TW" altLang="en-US" sz="46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、</a:t>
            </a:r>
            <a:r>
              <a:rPr lang="en-US" sz="46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空間配置說明</a:t>
            </a:r>
            <a:r>
              <a:rPr lang="en-US" sz="46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：(</a:t>
            </a:r>
            <a:r>
              <a:rPr lang="en-US" sz="46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可搭配照片說明</a:t>
            </a:r>
            <a:r>
              <a:rPr lang="en-US" sz="46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</a:p>
          <a:p>
            <a:pPr algn="l">
              <a:lnSpc>
                <a:spcPts val="6440"/>
              </a:lnSpc>
            </a:pPr>
            <a:r>
              <a:rPr lang="en-US" altLang="zh-TW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(</a:t>
            </a:r>
            <a:r>
              <a:rPr lang="zh-TW" altLang="en-US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一</a:t>
            </a:r>
            <a:r>
              <a:rPr lang="en-US" altLang="zh-TW" sz="46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  <a:r>
              <a:rPr lang="en-US" sz="46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休憩空間</a:t>
            </a:r>
            <a:endParaRPr lang="en-US" sz="46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>
              <a:lnSpc>
                <a:spcPts val="6440"/>
              </a:lnSpc>
            </a:pPr>
            <a:r>
              <a:rPr lang="en-US" altLang="zh-TW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(</a:t>
            </a:r>
            <a:r>
              <a:rPr lang="zh-TW" altLang="en-US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二</a:t>
            </a:r>
            <a:r>
              <a:rPr lang="en-US" altLang="zh-TW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 </a:t>
            </a:r>
            <a:r>
              <a:rPr lang="en-US" sz="46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活動空間</a:t>
            </a:r>
            <a:endParaRPr lang="en-US" sz="46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>
              <a:lnSpc>
                <a:spcPts val="6440"/>
              </a:lnSpc>
            </a:pPr>
            <a:r>
              <a:rPr lang="en-US" altLang="zh-TW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(</a:t>
            </a:r>
            <a:r>
              <a:rPr lang="zh-TW" altLang="en-US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三</a:t>
            </a:r>
            <a:r>
              <a:rPr lang="en-US" altLang="zh-TW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 </a:t>
            </a:r>
            <a:r>
              <a:rPr lang="en-US" sz="46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備餐及用餐空間</a:t>
            </a:r>
            <a:endParaRPr lang="en-US" sz="46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>
              <a:lnSpc>
                <a:spcPts val="6440"/>
              </a:lnSpc>
              <a:spcBef>
                <a:spcPct val="0"/>
              </a:spcBef>
            </a:pPr>
            <a:r>
              <a:rPr lang="en-US" altLang="zh-TW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(</a:t>
            </a:r>
            <a:r>
              <a:rPr lang="zh-TW" altLang="en-US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四</a:t>
            </a:r>
            <a:r>
              <a:rPr lang="en-US" altLang="zh-TW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 </a:t>
            </a:r>
            <a:r>
              <a:rPr lang="en-US" sz="46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衛浴如廁</a:t>
            </a:r>
            <a:r>
              <a:rPr lang="zh-TW" altLang="en-US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空間</a:t>
            </a:r>
            <a:endParaRPr lang="en-US" altLang="zh-TW" sz="4600" dirty="0" smtClean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>
              <a:lnSpc>
                <a:spcPts val="6440"/>
              </a:lnSpc>
              <a:spcBef>
                <a:spcPct val="0"/>
              </a:spcBef>
            </a:pPr>
            <a:r>
              <a:rPr lang="en-US" altLang="zh-TW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(</a:t>
            </a:r>
            <a:r>
              <a:rPr lang="zh-TW" altLang="en-US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五</a:t>
            </a:r>
            <a:r>
              <a:rPr lang="en-US" altLang="zh-TW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  <a:r>
              <a:rPr lang="zh-TW" altLang="en-US" sz="46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其他</a:t>
            </a:r>
            <a:endParaRPr lang="en-US" altLang="zh-TW" sz="4600" dirty="0" smtClean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>
              <a:lnSpc>
                <a:spcPts val="8679"/>
              </a:lnSpc>
            </a:pPr>
            <a:r>
              <a:rPr lang="zh-TW" altLang="en-US" sz="48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二、</a:t>
            </a:r>
            <a:r>
              <a:rPr lang="en-US" altLang="zh-TW" sz="48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無障礙設施與</a:t>
            </a:r>
            <a:r>
              <a:rPr lang="zh-TW" altLang="en-US" sz="48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逃生</a:t>
            </a:r>
            <a:r>
              <a:rPr lang="en-US" altLang="zh-TW" sz="48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動線</a:t>
            </a:r>
            <a:endParaRPr lang="en-US" altLang="zh-TW" sz="48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>
              <a:lnSpc>
                <a:spcPts val="8679"/>
              </a:lnSpc>
            </a:pPr>
            <a:r>
              <a:rPr lang="en-US" altLang="zh-TW" sz="48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三</a:t>
            </a:r>
            <a:r>
              <a:rPr lang="zh-TW" altLang="en-US" sz="48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、</a:t>
            </a:r>
            <a:r>
              <a:rPr lang="en-US" altLang="zh-TW" sz="48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消防</a:t>
            </a:r>
            <a:r>
              <a:rPr lang="en-US" altLang="zh-TW" sz="48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、安全、緊急應變措施</a:t>
            </a:r>
            <a:endParaRPr lang="en-US" altLang="zh-TW" sz="48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>
              <a:lnSpc>
                <a:spcPts val="8679"/>
              </a:lnSpc>
            </a:pPr>
            <a:r>
              <a:rPr lang="en-US" altLang="zh-TW" sz="48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四</a:t>
            </a:r>
            <a:r>
              <a:rPr lang="zh-TW" altLang="en-US" sz="48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、</a:t>
            </a:r>
            <a:r>
              <a:rPr lang="en-US" altLang="zh-TW" sz="48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環境清潔與感染控制</a:t>
            </a:r>
            <a:endParaRPr lang="en-US" altLang="zh-TW" sz="48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>
              <a:lnSpc>
                <a:spcPts val="6440"/>
              </a:lnSpc>
              <a:spcBef>
                <a:spcPct val="0"/>
              </a:spcBef>
            </a:pPr>
            <a:endParaRPr lang="en-US" sz="46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70172" y="451803"/>
            <a:ext cx="847591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9"/>
              </a:lnSpc>
              <a:spcBef>
                <a:spcPct val="0"/>
              </a:spcBef>
            </a:pPr>
            <a:r>
              <a:rPr lang="en-US" sz="6999" b="1" spc="-447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服務對象與收托規劃</a:t>
            </a:r>
            <a:endParaRPr lang="en-US" sz="6999" b="1" spc="-447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335" y="1437736"/>
            <a:ext cx="17163590" cy="804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一、服務對象來源管道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</a:t>
            </a: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二、收托人數規劃：預計收托人數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_____人。</a:t>
            </a: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三、服務區域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(</a:t>
            </a: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鄉鎮市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)：</a:t>
            </a: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四、收托對象的條件、限制與評估方式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</a:t>
            </a: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五、服務流程說明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：(</a:t>
            </a: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請說明以下四個階段分別要做甚麼事情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?</a:t>
            </a: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收案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-&gt;</a:t>
            </a: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評估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-&gt;</a:t>
            </a: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服務提供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-&gt;</a:t>
            </a: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結案</a:t>
            </a:r>
            <a:r>
              <a:rPr lang="en-US" sz="50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六、與服務使用者及家屬之溝通機制</a:t>
            </a:r>
            <a:endParaRPr lang="en-US" sz="50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七、申訴與意見處理流程</a:t>
            </a:r>
            <a:endParaRPr lang="en-US" sz="50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40925" y="451803"/>
            <a:ext cx="842866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9"/>
              </a:lnSpc>
              <a:spcBef>
                <a:spcPct val="0"/>
              </a:spcBef>
            </a:pPr>
            <a:r>
              <a:rPr lang="en-US" sz="6999" b="1" spc="-447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財務規劃與經營管理</a:t>
            </a:r>
            <a:endParaRPr lang="en-US" sz="6999" b="1" spc="-447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0" y="1557973"/>
            <a:ext cx="17067895" cy="769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一、經營模式說明</a:t>
            </a:r>
            <a:r>
              <a:rPr lang="en-US" sz="48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：(</a:t>
            </a:r>
            <a:r>
              <a:rPr lang="en-US" sz="48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請說明營運方式及服務收費項目與標準</a:t>
            </a:r>
            <a:r>
              <a:rPr lang="en-US" sz="48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</a:p>
          <a:p>
            <a:pPr algn="l">
              <a:lnSpc>
                <a:spcPts val="6720"/>
              </a:lnSpc>
            </a:pPr>
            <a:r>
              <a:rPr lang="en-US" sz="48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二、財務規劃</a:t>
            </a:r>
            <a:endParaRPr lang="en-US" sz="48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6720"/>
              </a:lnSpc>
            </a:pPr>
            <a:r>
              <a:rPr lang="en-US" sz="48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1.初期籌設成本概估</a:t>
            </a:r>
          </a:p>
          <a:p>
            <a:pPr algn="l">
              <a:lnSpc>
                <a:spcPts val="6720"/>
              </a:lnSpc>
            </a:pPr>
            <a:r>
              <a:rPr lang="en-US" sz="48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2.每月固定支出（人事、租金、水電等）</a:t>
            </a:r>
          </a:p>
          <a:p>
            <a:pPr algn="l">
              <a:lnSpc>
                <a:spcPts val="6720"/>
              </a:lnSpc>
            </a:pPr>
            <a:r>
              <a:rPr lang="en-US" sz="48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3.收支平衡與營運可行性分析</a:t>
            </a:r>
          </a:p>
          <a:p>
            <a:pPr>
              <a:lnSpc>
                <a:spcPts val="6720"/>
              </a:lnSpc>
            </a:pPr>
            <a:r>
              <a:rPr lang="en-US" sz="48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三、</a:t>
            </a:r>
            <a:r>
              <a:rPr lang="en-US" sz="48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財務管理制度</a:t>
            </a:r>
            <a:r>
              <a:rPr lang="en-US" altLang="zh-TW" sz="48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</a:t>
            </a:r>
            <a:r>
              <a:rPr lang="en-US" sz="48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說明帳務處理方式</a:t>
            </a:r>
            <a:r>
              <a:rPr lang="en-US" sz="48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、財務透明機制及配合主管機關稽核之作法</a:t>
            </a:r>
            <a:endParaRPr lang="en-US" sz="48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  <a:p>
            <a:pPr algn="l">
              <a:lnSpc>
                <a:spcPts val="672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四、機構行銷廣告</a:t>
            </a:r>
            <a:r>
              <a:rPr lang="en-US" sz="4800" dirty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：(</a:t>
            </a:r>
            <a:r>
              <a:rPr lang="en-US" sz="4800" dirty="0" err="1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請說明機構應如何行銷自己提升個案收托量</a:t>
            </a:r>
            <a:r>
              <a:rPr lang="zh-TW" altLang="en-US" sz="48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跟使用率</a:t>
            </a:r>
            <a:r>
              <a:rPr lang="en-US" sz="4800" dirty="0" smtClean="0">
                <a:solidFill>
                  <a:srgbClr val="545454"/>
                </a:solidFill>
                <a:latin typeface="新細明體" pitchFamily="18" charset="-120"/>
                <a:ea typeface="新細明體" pitchFamily="18" charset="-120"/>
                <a:cs typeface="王漢宗特黑體"/>
                <a:sym typeface="王漢宗特黑體"/>
              </a:rPr>
              <a:t>)</a:t>
            </a:r>
            <a:endParaRPr lang="en-US" sz="4800" dirty="0">
              <a:solidFill>
                <a:srgbClr val="545454"/>
              </a:solidFill>
              <a:latin typeface="新細明體" pitchFamily="18" charset="-120"/>
              <a:ea typeface="新細明體" pitchFamily="18" charset="-120"/>
              <a:cs typeface="王漢宗特黑體"/>
              <a:sym typeface="王漢宗特黑體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280</Words>
  <Application>Microsoft Office PowerPoint</Application>
  <PresentationFormat>自訂</PresentationFormat>
  <Paragraphs>71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Arial</vt:lpstr>
      <vt:lpstr>新細明體</vt:lpstr>
      <vt:lpstr>王漢宗特黑體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professional company presentation</dc:title>
  <dc:creator>user</dc:creator>
  <cp:lastModifiedBy>user</cp:lastModifiedBy>
  <cp:revision>12</cp:revision>
  <dcterms:created xsi:type="dcterms:W3CDTF">2006-08-16T00:00:00Z</dcterms:created>
  <dcterms:modified xsi:type="dcterms:W3CDTF">2026-01-08T02:54:37Z</dcterms:modified>
  <dc:identifier>DAG9t-Xm86I</dc:identifier>
</cp:coreProperties>
</file>